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1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518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67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198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46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0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432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21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77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79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15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04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F7F1-131D-46EA-8D7E-58F98BB753B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75583-49A3-411E-A349-0579FE0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273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Strafrecht: berechting</a:t>
            </a:r>
            <a:br>
              <a:rPr lang="nl-NL" dirty="0" smtClean="0"/>
            </a:br>
            <a:r>
              <a:rPr lang="nl-NL" dirty="0" smtClean="0"/>
              <a:t>H7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Deelvraag van dit hoofdstuk is: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 welke manieren zorgt het strafrecht voor rechtvaardigheid?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19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straffen we?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Doel en functie van sancties:</a:t>
            </a:r>
          </a:p>
          <a:p>
            <a:endParaRPr lang="nl-NL" dirty="0" smtClean="0"/>
          </a:p>
          <a:p>
            <a:r>
              <a:rPr lang="nl-NL" sz="2000" dirty="0"/>
              <a:t>Wraak en vergelding</a:t>
            </a:r>
          </a:p>
          <a:p>
            <a:r>
              <a:rPr lang="nl-NL" sz="2000" dirty="0"/>
              <a:t>Preventie (Generale / Speciale)/ Afschrikking</a:t>
            </a:r>
          </a:p>
          <a:p>
            <a:r>
              <a:rPr lang="nl-NL" sz="2000" dirty="0"/>
              <a:t>Voorkomen van eigenrichting</a:t>
            </a:r>
          </a:p>
          <a:p>
            <a:r>
              <a:rPr lang="nl-NL" sz="2000" dirty="0"/>
              <a:t>Resocialisatie</a:t>
            </a:r>
          </a:p>
          <a:p>
            <a:r>
              <a:rPr lang="nl-NL" sz="2000" dirty="0"/>
              <a:t>Beveiliging van de samenleving</a:t>
            </a:r>
          </a:p>
          <a:p>
            <a:r>
              <a:rPr lang="nl-NL" sz="2000" dirty="0"/>
              <a:t>Handhaving van de rechtsorde</a:t>
            </a:r>
          </a:p>
          <a:p>
            <a:r>
              <a:rPr lang="nl-NL" sz="2000" dirty="0"/>
              <a:t>Genoegdoening aan het slachtoffer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76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Rechten van (ex) gedetineerden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931434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Rechten van een gedetineerde/ gevangene:</a:t>
            </a:r>
          </a:p>
          <a:p>
            <a:pPr>
              <a:buFontTx/>
              <a:buChar char="-"/>
            </a:pPr>
            <a:r>
              <a:rPr lang="nl-NL" dirty="0" smtClean="0"/>
              <a:t>Recht op voeding</a:t>
            </a:r>
          </a:p>
          <a:p>
            <a:pPr>
              <a:buFontTx/>
              <a:buChar char="-"/>
            </a:pPr>
            <a:r>
              <a:rPr lang="nl-NL" dirty="0" smtClean="0"/>
              <a:t>Recht op bezoek</a:t>
            </a:r>
          </a:p>
          <a:p>
            <a:pPr>
              <a:buFontTx/>
              <a:buChar char="-"/>
            </a:pPr>
            <a:r>
              <a:rPr lang="nl-NL" dirty="0" smtClean="0"/>
              <a:t>Recht op ontspanning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Recht op voorwaardelijke invrijheidsstelling na </a:t>
            </a:r>
            <a:r>
              <a:rPr lang="nl-NL" dirty="0" err="1" smtClean="0"/>
              <a:t>tweederde</a:t>
            </a:r>
            <a:r>
              <a:rPr lang="nl-NL" dirty="0" smtClean="0"/>
              <a:t> van de opgelegde straf uitgezeten te hebben (bij straffen hoger dan 1 jaar celstraf)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Eventueel gekoppeld aan voorwaarden als toezicht van de reclassering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of een contactverbod met het slachtoffer. 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359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Strafrecht voor jongeren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309" cy="4351338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Kinderen onder de 12 jaar kunnen niet strafrechtelijk vervolgd worden;</a:t>
            </a:r>
          </a:p>
          <a:p>
            <a:pPr marL="0" indent="0">
              <a:buNone/>
            </a:pPr>
            <a:r>
              <a:rPr lang="nl-NL" dirty="0" smtClean="0"/>
              <a:t>   De rechter kan een gezin wel onder toezicht stellen.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Jongeren van 12 t/m 17 jaar vallen onder het jeugdstrafrecht.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Lichte misdrijven worden veelal via Halt afgedaan.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Zwaardere misdrijven gaan naar de kinderrechter.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12 t/m 15 jarigen krijgen maximaal 1 jaar celstraf/ detentie.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16/ 17 jarigen krijgen maximaal 2 jaar celstraf/ detentie.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Jeugdstrafrecht is met name gericht op resocialisatie.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9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Strafrecht voor jongvolwassenen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Jongeren van 16 t/m 23 jaar kunnen ook te maken krijgen met adolescentenstrafrecht.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Hierbij kan de rechter kiezen tussen jeugdstrafrecht of volwassenstrafrecht.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31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H7.3: Strafrecht in beweging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/>
              <a:t>Niet alleen bij opsporing en vervolging zie je veranderingen die discussie oproepen, maar ook in de rechtspraak. Enkele voorbeelden: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Uitbreiding spreekrecht voor slachtoffers en nabestaanden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bij zware misdrijven.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Voordeel: genoegdoening voor slachtoffer en nabestaanden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nadeel: rechters oordelen minder objectief na persoonlijke verhaal van slachtoffer/ nabestaanden. </a:t>
            </a:r>
          </a:p>
          <a:p>
            <a:pPr>
              <a:buFontTx/>
              <a:buChar char="-"/>
            </a:pPr>
            <a:r>
              <a:rPr lang="nl-NL" dirty="0" smtClean="0"/>
              <a:t>Taakstraffen zijn ingeperkt.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Rechters mogen bij geweldsdelicten en zedenmisdrijven niet meer alleen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een taakstraf opleggen. </a:t>
            </a:r>
          </a:p>
          <a:p>
            <a:pPr marL="0" indent="0">
              <a:buNone/>
            </a:pPr>
            <a:r>
              <a:rPr lang="nl-NL" dirty="0" smtClean="0"/>
              <a:t>   Ook bij recidivisten mag niet meer alleen een taakstraf worden gegeven. </a:t>
            </a:r>
          </a:p>
          <a:p>
            <a:pPr marL="0" indent="0">
              <a:buNone/>
            </a:pPr>
            <a:r>
              <a:rPr lang="nl-NL" dirty="0" smtClean="0"/>
              <a:t>   Nadeel: rechters hebben nu minder vrijheid.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Voordeel: genoegdoening bij de slachtoffers en de samenleving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34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Strenger straffen?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nl-NL" dirty="0" smtClean="0"/>
          </a:p>
          <a:p>
            <a:r>
              <a:rPr lang="nl-NL" dirty="0" smtClean="0"/>
              <a:t>Rechters leggen vooral zware straffen op bij zware geweldsmisdrijven zoals moord en doodslag;</a:t>
            </a:r>
          </a:p>
          <a:p>
            <a:endParaRPr lang="nl-NL" dirty="0"/>
          </a:p>
          <a:p>
            <a:r>
              <a:rPr lang="nl-NL" dirty="0" smtClean="0"/>
              <a:t>De maximale tijdelijke straf is verhoogd van twintig naar dertig jaar;</a:t>
            </a:r>
          </a:p>
          <a:p>
            <a:endParaRPr lang="nl-NL" dirty="0"/>
          </a:p>
          <a:p>
            <a:r>
              <a:rPr lang="nl-NL" dirty="0" smtClean="0"/>
              <a:t>Het aantal levenslang veroordeelden is flink gestegen;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Zo’n 40 mensen in Nederland hebben een levenslange gevangenisstraf opgelegd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gekregen. </a:t>
            </a:r>
          </a:p>
          <a:p>
            <a:endParaRPr lang="nl-NL" dirty="0"/>
          </a:p>
          <a:p>
            <a:r>
              <a:rPr lang="nl-NL" dirty="0" smtClean="0"/>
              <a:t>In sommige gevallen wordt een levenslange gevangenisstraf omgezet in een tijdelijke gevangenisstraf. Bijvoorbeeld bij ernstige ziekte van de gedetineerde. </a:t>
            </a:r>
          </a:p>
        </p:txBody>
      </p:sp>
    </p:spTree>
    <p:extLst>
      <p:ext uri="{BB962C8B-B14F-4D97-AF65-F5344CB8AC3E}">
        <p14:creationId xmlns:p14="http://schemas.microsoft.com/office/powerpoint/2010/main" val="3079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Fase 4 van het strafproces: berechting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Na besluit een verdachte te vervolgen:</a:t>
            </a:r>
          </a:p>
          <a:p>
            <a:pPr marL="0" indent="0">
              <a:buNone/>
            </a:pP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Dagvaarding</a:t>
            </a:r>
          </a:p>
          <a:p>
            <a:pPr marL="514350" indent="-514350">
              <a:buAutoNum type="arabicPeriod"/>
            </a:pPr>
            <a:r>
              <a:rPr lang="nl-NL" dirty="0" smtClean="0"/>
              <a:t>Opening rechtszaak ( controleren persoonsgegevens verdachte + de rechter geeft aan dat de verdachte niet hoeft te antwoorden op vragen.)</a:t>
            </a:r>
          </a:p>
          <a:p>
            <a:pPr marL="514350" indent="-514350">
              <a:buAutoNum type="arabicPeriod"/>
            </a:pPr>
            <a:r>
              <a:rPr lang="nl-NL" dirty="0" smtClean="0"/>
              <a:t>Aanklacht (= tenlastelegging)</a:t>
            </a:r>
          </a:p>
          <a:p>
            <a:pPr marL="514350" indent="-514350">
              <a:buAutoNum type="arabicPeriod"/>
            </a:pPr>
            <a:r>
              <a:rPr lang="nl-NL" dirty="0" smtClean="0"/>
              <a:t>Onderzoek door de rechter (proces- verbaal, getuigen, deskundigen)</a:t>
            </a:r>
          </a:p>
          <a:p>
            <a:pPr marL="514350" indent="-514350">
              <a:buAutoNum type="arabicPeriod"/>
            </a:pPr>
            <a:r>
              <a:rPr lang="nl-NL" dirty="0" smtClean="0"/>
              <a:t>Verhoor van de verdachte</a:t>
            </a:r>
          </a:p>
          <a:p>
            <a:pPr marL="514350" indent="-514350">
              <a:buAutoNum type="arabicPeriod"/>
            </a:pPr>
            <a:r>
              <a:rPr lang="nl-NL" dirty="0" smtClean="0"/>
              <a:t>Requisitoir door de OvJ (bewijsmateriaal en strafeis)</a:t>
            </a:r>
          </a:p>
          <a:p>
            <a:pPr marL="514350" indent="-514350">
              <a:buAutoNum type="arabicPeriod"/>
            </a:pPr>
            <a:r>
              <a:rPr lang="nl-NL" dirty="0" smtClean="0"/>
              <a:t>Pleidooi van de advocaat</a:t>
            </a:r>
          </a:p>
          <a:p>
            <a:pPr marL="514350" indent="-514350">
              <a:buAutoNum type="arabicPeriod"/>
            </a:pPr>
            <a:r>
              <a:rPr lang="nl-NL" dirty="0" smtClean="0"/>
              <a:t>Laatste woord van de verdachte</a:t>
            </a:r>
          </a:p>
          <a:p>
            <a:pPr marL="514350" indent="-514350">
              <a:buAutoNum type="arabicPeriod"/>
            </a:pPr>
            <a:r>
              <a:rPr lang="nl-NL" dirty="0" smtClean="0"/>
              <a:t>Vonnis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01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strafproces, fase 5: Hoger beroep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“Na het vonnis van de rechtbank is ‘hoger beroep’ mogelijk bij het gerechtshof”.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Zowel de OvJ als de verdachte/ veroordeelde kan besluiten in hoger beroep te gaan.</a:t>
            </a:r>
          </a:p>
        </p:txBody>
      </p:sp>
    </p:spTree>
    <p:extLst>
      <p:ext uri="{BB962C8B-B14F-4D97-AF65-F5344CB8AC3E}">
        <p14:creationId xmlns:p14="http://schemas.microsoft.com/office/powerpoint/2010/main" val="221021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Redenen om in hoger beroep te gaan: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Vanuit de OvJ:</a:t>
            </a:r>
          </a:p>
          <a:p>
            <a:pPr>
              <a:buFontTx/>
              <a:buChar char="-"/>
            </a:pPr>
            <a:r>
              <a:rPr lang="nl-NL" dirty="0" smtClean="0"/>
              <a:t>Verdachte die is vrijgesproken door de rechtbank alsnog te laten veroordelen door het gerechtshof;</a:t>
            </a:r>
          </a:p>
          <a:p>
            <a:pPr>
              <a:buFontTx/>
              <a:buChar char="-"/>
            </a:pPr>
            <a:r>
              <a:rPr lang="nl-NL" dirty="0" smtClean="0"/>
              <a:t>Hogere strafoplegging voor de verdachte/ veroordeelde.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Vanuit de verdachte/ veroordeelde:</a:t>
            </a:r>
          </a:p>
          <a:p>
            <a:pPr>
              <a:buFontTx/>
              <a:buChar char="-"/>
            </a:pPr>
            <a:r>
              <a:rPr lang="nl-NL" dirty="0" smtClean="0"/>
              <a:t>Vrijspraak (behouden)</a:t>
            </a:r>
          </a:p>
          <a:p>
            <a:pPr>
              <a:buFontTx/>
              <a:buChar char="-"/>
            </a:pPr>
            <a:r>
              <a:rPr lang="nl-NL" dirty="0" smtClean="0"/>
              <a:t>Lagere strafoplegging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45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Strafuitsluitingsgronden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Rechters moeten bij een uitspraak:</a:t>
            </a:r>
          </a:p>
          <a:p>
            <a:pPr>
              <a:buFontTx/>
              <a:buChar char="-"/>
            </a:pPr>
            <a:r>
              <a:rPr lang="nl-NL" dirty="0" smtClean="0"/>
              <a:t>Beoordelen of het ten laste gelegde wettig en overtuigend bewezen is;</a:t>
            </a:r>
          </a:p>
          <a:p>
            <a:pPr marL="0" indent="0">
              <a:buNone/>
            </a:pPr>
            <a:r>
              <a:rPr lang="nl-NL" dirty="0" smtClean="0"/>
              <a:t>Maar ook:</a:t>
            </a:r>
          </a:p>
          <a:p>
            <a:pPr>
              <a:buFontTx/>
              <a:buChar char="-"/>
            </a:pPr>
            <a:r>
              <a:rPr lang="nl-NL" dirty="0" smtClean="0"/>
              <a:t>Beoordelen of in de specifieke situatie het feit strafbaar is;</a:t>
            </a:r>
          </a:p>
          <a:p>
            <a:pPr>
              <a:buFontTx/>
              <a:buChar char="-"/>
            </a:pPr>
            <a:r>
              <a:rPr lang="nl-NL" dirty="0" smtClean="0"/>
              <a:t>Beoordelen of in de specifieke situatie de dader strafbaar is. 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Er zijn strafuitsluitingsgronden, onder te verdelen in:</a:t>
            </a:r>
          </a:p>
          <a:p>
            <a:pPr>
              <a:buFontTx/>
              <a:buChar char="-"/>
            </a:pPr>
            <a:r>
              <a:rPr lang="nl-NL" dirty="0" smtClean="0"/>
              <a:t>rechtvaardigingsgronden;</a:t>
            </a:r>
          </a:p>
          <a:p>
            <a:pPr>
              <a:buFontTx/>
              <a:buChar char="-"/>
            </a:pPr>
            <a:r>
              <a:rPr lang="nl-NL" dirty="0" smtClean="0"/>
              <a:t>Schulduitsluitingsgronden.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094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Rechtvaardigingsgronden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Bij rechtvaardigingsgronden is het gepleegde feit door de bijzondere omstandigheden niet meer strafbaar. De meest voorkomende zijn: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+ Noodweer</a:t>
            </a:r>
          </a:p>
          <a:p>
            <a:pPr marL="0" indent="0">
              <a:buNone/>
            </a:pPr>
            <a:r>
              <a:rPr lang="nl-NL" dirty="0" smtClean="0"/>
              <a:t>+ Overmacht noodtoestand</a:t>
            </a:r>
          </a:p>
          <a:p>
            <a:pPr marL="0" indent="0">
              <a:buNone/>
            </a:pPr>
            <a:r>
              <a:rPr lang="nl-NL" dirty="0" smtClean="0"/>
              <a:t>+ Ambtelijk bevel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54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Schulduitsluitingsgronden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Bij schulduitsluitingsgronden is het feit wel strafbaar, maar heeft de dader geen schild. De belangrijkste hiervan zijn: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+ Psychische overmacht</a:t>
            </a:r>
          </a:p>
          <a:p>
            <a:pPr marL="0" indent="0">
              <a:buNone/>
            </a:pPr>
            <a:r>
              <a:rPr lang="nl-NL" dirty="0" smtClean="0"/>
              <a:t>+ Noodweerexces</a:t>
            </a:r>
          </a:p>
          <a:p>
            <a:pPr marL="0" indent="0">
              <a:buNone/>
            </a:pPr>
            <a:r>
              <a:rPr lang="nl-NL" dirty="0" smtClean="0"/>
              <a:t>+ Ontoerekeningsvatbaarheid</a:t>
            </a:r>
          </a:p>
          <a:p>
            <a:pPr marL="0" indent="0">
              <a:buNone/>
            </a:pPr>
            <a:r>
              <a:rPr lang="nl-NL" dirty="0" smtClean="0"/>
              <a:t>+ Afwezigheid van alle schuld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831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H7.2: De straf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400" dirty="0"/>
              <a:t>Hoofdstraffen</a:t>
            </a:r>
          </a:p>
          <a:p>
            <a:pPr>
              <a:buNone/>
            </a:pPr>
            <a:r>
              <a:rPr lang="nl-NL" sz="1800" dirty="0"/>
              <a:t>       - Geldboete</a:t>
            </a:r>
          </a:p>
          <a:p>
            <a:pPr>
              <a:buNone/>
            </a:pPr>
            <a:r>
              <a:rPr lang="nl-NL" sz="1800" dirty="0"/>
              <a:t> </a:t>
            </a:r>
            <a:r>
              <a:rPr lang="nl-NL" sz="1800" dirty="0"/>
              <a:t>      - Taakstraffen</a:t>
            </a:r>
          </a:p>
          <a:p>
            <a:pPr>
              <a:buNone/>
            </a:pPr>
            <a:r>
              <a:rPr lang="nl-NL" sz="1800" dirty="0"/>
              <a:t> </a:t>
            </a:r>
            <a:r>
              <a:rPr lang="nl-NL" sz="1800" dirty="0"/>
              <a:t>      - Hechtenis  (voor overtredingen)</a:t>
            </a:r>
          </a:p>
          <a:p>
            <a:pPr>
              <a:buNone/>
            </a:pPr>
            <a:r>
              <a:rPr lang="nl-NL" sz="1800" dirty="0"/>
              <a:t> </a:t>
            </a:r>
            <a:r>
              <a:rPr lang="nl-NL" sz="1800" dirty="0"/>
              <a:t>      -  Gevangenisstraf (voor misdrijven)</a:t>
            </a:r>
          </a:p>
          <a:p>
            <a:pPr>
              <a:buNone/>
            </a:pPr>
            <a:endParaRPr lang="nl-NL" sz="1800" dirty="0"/>
          </a:p>
          <a:p>
            <a:r>
              <a:rPr lang="nl-NL" sz="2400" dirty="0"/>
              <a:t>Bijkomende straffen</a:t>
            </a:r>
          </a:p>
          <a:p>
            <a:pPr>
              <a:buNone/>
            </a:pPr>
            <a:r>
              <a:rPr lang="nl-NL" sz="1800" dirty="0"/>
              <a:t>       Hebben een relatie tot het gepleegde delict, bv: ontzegging van de rijbevoegdheid</a:t>
            </a:r>
          </a:p>
          <a:p>
            <a:pPr>
              <a:buNone/>
            </a:pPr>
            <a:r>
              <a:rPr lang="nl-NL" sz="1800" dirty="0"/>
              <a:t> </a:t>
            </a:r>
            <a:r>
              <a:rPr lang="nl-NL" sz="1800" dirty="0"/>
              <a:t>                                                                                            ontzetting uit het ambt</a:t>
            </a:r>
          </a:p>
          <a:p>
            <a:pPr>
              <a:buNone/>
            </a:pPr>
            <a:r>
              <a:rPr lang="nl-NL" sz="2400" dirty="0"/>
              <a:t> </a:t>
            </a:r>
            <a:r>
              <a:rPr lang="nl-NL" sz="2400" dirty="0"/>
              <a:t>                                                                       </a:t>
            </a:r>
            <a:r>
              <a:rPr lang="nl-NL" sz="1800" dirty="0"/>
              <a:t>ontnemen kiesrecht</a:t>
            </a:r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Maatregelen </a:t>
            </a:r>
          </a:p>
          <a:p>
            <a:pPr>
              <a:buNone/>
            </a:pPr>
            <a:r>
              <a:rPr lang="nl-NL" sz="2400" dirty="0"/>
              <a:t>     Bijvoorbeeld: TBS, ‘</a:t>
            </a:r>
            <a:r>
              <a:rPr lang="nl-NL" sz="2400" dirty="0" err="1"/>
              <a:t>plukzewetgeving</a:t>
            </a:r>
            <a:r>
              <a:rPr lang="nl-NL" sz="2400" dirty="0"/>
              <a:t>’ </a:t>
            </a:r>
          </a:p>
          <a:p>
            <a:pPr>
              <a:buNone/>
            </a:pPr>
            <a:endParaRPr lang="nl-NL" sz="1800" dirty="0"/>
          </a:p>
          <a:p>
            <a:pPr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76470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Voorwaardelijke straf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Extra: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sz="2400" dirty="0"/>
              <a:t>-   </a:t>
            </a:r>
            <a:r>
              <a:rPr lang="nl-NL" sz="2000" dirty="0"/>
              <a:t>Van elke hoofdstraf kan een deel voorwaardelijk worden opgelegd;</a:t>
            </a:r>
          </a:p>
          <a:p>
            <a:pPr>
              <a:buNone/>
            </a:pPr>
            <a:endParaRPr lang="nl-NL" sz="2000" dirty="0"/>
          </a:p>
          <a:p>
            <a:pPr>
              <a:buFontTx/>
              <a:buChar char="-"/>
            </a:pPr>
            <a:r>
              <a:rPr lang="nl-NL" sz="2000" dirty="0"/>
              <a:t>Aan de voorwaardelijke straf wordt een proeftijd gekoppeld;</a:t>
            </a:r>
          </a:p>
          <a:p>
            <a:pPr>
              <a:buNone/>
            </a:pPr>
            <a:endParaRPr lang="nl-NL" sz="2000" dirty="0"/>
          </a:p>
          <a:p>
            <a:pPr>
              <a:buFontTx/>
              <a:buChar char="-"/>
            </a:pPr>
            <a:r>
              <a:rPr lang="nl-NL" sz="2000" dirty="0"/>
              <a:t>Algemene voorwaarde is ‘non- recidive’</a:t>
            </a:r>
          </a:p>
          <a:p>
            <a:pPr>
              <a:buFontTx/>
              <a:buChar char="-"/>
            </a:pPr>
            <a:endParaRPr lang="nl-NL" sz="2000" dirty="0"/>
          </a:p>
          <a:p>
            <a:pPr>
              <a:buFontTx/>
              <a:buChar char="-"/>
            </a:pPr>
            <a:r>
              <a:rPr lang="nl-NL" sz="2000" dirty="0"/>
              <a:t>Bijzondere voorwaarden kunnen zijn:</a:t>
            </a:r>
          </a:p>
          <a:p>
            <a:pPr>
              <a:buNone/>
            </a:pPr>
            <a:r>
              <a:rPr lang="nl-NL" sz="2400" dirty="0"/>
              <a:t> </a:t>
            </a:r>
            <a:r>
              <a:rPr lang="nl-NL" sz="2400" dirty="0"/>
              <a:t>     </a:t>
            </a:r>
            <a:r>
              <a:rPr lang="nl-NL" sz="1800" dirty="0"/>
              <a:t>behandeling in afkickkliniek, meldingsplicht gedurende voetbalwedstrijden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51297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799</Words>
  <Application>Microsoft Office PowerPoint</Application>
  <PresentationFormat>Breedbeeld</PresentationFormat>
  <Paragraphs>138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Strafrecht: berechting H7</vt:lpstr>
      <vt:lpstr>Fase 4 van het strafproces: berechting</vt:lpstr>
      <vt:lpstr>Het strafproces, fase 5: Hoger beroep</vt:lpstr>
      <vt:lpstr>Redenen om in hoger beroep te gaan:</vt:lpstr>
      <vt:lpstr>Strafuitsluitingsgronden</vt:lpstr>
      <vt:lpstr>Rechtvaardigingsgronden</vt:lpstr>
      <vt:lpstr>Schulduitsluitingsgronden</vt:lpstr>
      <vt:lpstr>H7.2: De straf</vt:lpstr>
      <vt:lpstr>Voorwaardelijke straf</vt:lpstr>
      <vt:lpstr>Waarom straffen we? </vt:lpstr>
      <vt:lpstr>Rechten van (ex) gedetineerden</vt:lpstr>
      <vt:lpstr>Strafrecht voor jongeren</vt:lpstr>
      <vt:lpstr>Strafrecht voor jongvolwassenen</vt:lpstr>
      <vt:lpstr>H7.3: Strafrecht in beweging</vt:lpstr>
      <vt:lpstr>Strenger straffen?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Strafrecht: berechting H7</dc:title>
  <dc:creator>Fluitsma, DWPM (Daniel)</dc:creator>
  <cp:lastModifiedBy>Fluitsma, DWPM (Daniel)</cp:lastModifiedBy>
  <cp:revision>10</cp:revision>
  <dcterms:created xsi:type="dcterms:W3CDTF">2018-10-23T10:57:03Z</dcterms:created>
  <dcterms:modified xsi:type="dcterms:W3CDTF">2018-10-23T11:31:55Z</dcterms:modified>
</cp:coreProperties>
</file>